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03" autoAdjust="0"/>
  </p:normalViewPr>
  <p:slideViewPr>
    <p:cSldViewPr>
      <p:cViewPr varScale="1">
        <p:scale>
          <a:sx n="107" d="100"/>
          <a:sy n="107" d="100"/>
        </p:scale>
        <p:origin x="-54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1DEA0-DD24-4090-BE3F-EEB3BDA31023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A2DE-5163-45B6-B72C-CCB0301D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2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2DE-5163-45B6-B72C-CCB0301DF4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1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2DE-5163-45B6-B72C-CCB0301DF4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0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98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11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25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87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39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63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13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00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269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32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D2B60-1D22-4936-8204-779273A447EC}" type="datetimeFigureOut">
              <a:rPr lang="en-CA" smtClean="0"/>
              <a:t>05/02/2013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13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itforum.coe.uga.edu/paper92/paper9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presentation/23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rsshopper.downes.ca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mplexityexplorer.or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educationpath.com/cours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oc.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apps.cc.umanitoba.ca/moodle/course/view.php?id=20" TargetMode="External"/><Relationship Id="rId5" Type="http://schemas.openxmlformats.org/officeDocument/2006/relationships/hyperlink" Target="http://connect.downes.ca/cgi-bin/archive.cgi?page=thedaily.htm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onnect.downes.c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nge.mooc.ca/" TargetMode="External"/><Relationship Id="rId5" Type="http://schemas.openxmlformats.org/officeDocument/2006/relationships/hyperlink" Target="http://edfuture.net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s://www.ai-class.com/" TargetMode="External"/><Relationship Id="rId2" Type="http://schemas.openxmlformats.org/officeDocument/2006/relationships/hyperlink" Target="http://lisahistory.net/wordpress/2012/08/three-kinds-of-moo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ds106.us/history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s://www.coursera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x28newblog.blog.uni-heidelberg.de/2008/09/06/cck08-first-impression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ybates.ca/2012/03/03/more-reflections-on-moocs-and-mitx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9.staticflickr.com/8323/8442011653_1a00b83cb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27384"/>
            <a:ext cx="1029705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075" y="0"/>
            <a:ext cx="7772400" cy="1470025"/>
          </a:xfrm>
        </p:spPr>
        <p:txBody>
          <a:bodyPr>
            <a:normAutofit/>
          </a:bodyPr>
          <a:lstStyle/>
          <a:p>
            <a:r>
              <a:rPr lang="en-CA" sz="7200" dirty="0" smtClean="0"/>
              <a:t>MOOC et REL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8064" y="4869160"/>
            <a:ext cx="3920480" cy="1368152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Stephen </a:t>
            </a:r>
            <a:r>
              <a:rPr lang="en-CA" dirty="0" err="1" smtClean="0">
                <a:solidFill>
                  <a:schemeClr val="tx1"/>
                </a:solidFill>
              </a:rPr>
              <a:t>Downes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05 </a:t>
            </a:r>
            <a:r>
              <a:rPr lang="en-CA" dirty="0" err="1" smtClean="0">
                <a:solidFill>
                  <a:schemeClr val="tx1"/>
                </a:solidFill>
              </a:rPr>
              <a:t>fevrier</a:t>
            </a:r>
            <a:r>
              <a:rPr lang="en-CA" dirty="0" smtClean="0">
                <a:solidFill>
                  <a:schemeClr val="tx1"/>
                </a:solidFill>
              </a:rPr>
              <a:t> 2013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7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Condition </a:t>
            </a:r>
            <a:r>
              <a:rPr lang="fr-CA" dirty="0" err="1" smtClean="0"/>
              <a:t>Semantique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Autonomie, diversité, liberté, </a:t>
            </a:r>
            <a:r>
              <a:rPr lang="fr-FR" dirty="0" smtClean="0"/>
              <a:t>interactivité</a:t>
            </a:r>
          </a:p>
          <a:p>
            <a:r>
              <a:rPr lang="fr-FR" dirty="0"/>
              <a:t>Ces conditions sont les conditions d'un dialogue </a:t>
            </a:r>
            <a:r>
              <a:rPr lang="fr-FR" dirty="0" smtClean="0"/>
              <a:t>constructif…</a:t>
            </a:r>
          </a:p>
          <a:p>
            <a:r>
              <a:rPr lang="fr-FR" dirty="0"/>
              <a:t>et sont donc les principes de conception d'un MOOC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43808" y="623731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itforum.coe.uga.edu/paper92/paper92.html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V="1">
            <a:off x="2645152" y="3787621"/>
            <a:ext cx="3277631" cy="16149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flipV="1">
            <a:off x="4932040" y="4437112"/>
            <a:ext cx="2844004" cy="1551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flipV="1">
            <a:off x="1043609" y="4742084"/>
            <a:ext cx="2232248" cy="1412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450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Comment évaluer l’apprentissage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</a:t>
            </a:r>
            <a:r>
              <a:rPr lang="fr-FR" dirty="0"/>
              <a:t>'apprentissage n'est pas une collection de faits, </a:t>
            </a:r>
            <a:r>
              <a:rPr lang="fr-FR" dirty="0" smtClean="0"/>
              <a:t>c’est une expression </a:t>
            </a:r>
            <a:r>
              <a:rPr lang="fr-FR" dirty="0"/>
              <a:t>de la </a:t>
            </a:r>
            <a:r>
              <a:rPr lang="fr-FR" dirty="0" smtClean="0"/>
              <a:t>capacité</a:t>
            </a:r>
          </a:p>
          <a:p>
            <a:r>
              <a:rPr lang="fr-FR" dirty="0" smtClean="0"/>
              <a:t>L’apprentissage serait </a:t>
            </a:r>
            <a:r>
              <a:rPr lang="fr-FR" i="1" dirty="0" smtClean="0"/>
              <a:t>reconnu</a:t>
            </a:r>
            <a:r>
              <a:rPr lang="fr-FR" dirty="0" smtClean="0"/>
              <a:t> par des experts dans un réseau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5" y="3717032"/>
            <a:ext cx="3593976" cy="219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48" y="3968513"/>
            <a:ext cx="3768576" cy="22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057518"/>
            <a:ext cx="400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Nous reconnaissons nos </a:t>
            </a:r>
            <a:r>
              <a:rPr lang="fr-FR" dirty="0" smtClean="0"/>
              <a:t>connaissances…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7944" y="6420778"/>
            <a:ext cx="4621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…par comment nous </a:t>
            </a:r>
            <a:r>
              <a:rPr lang="fr-FR" dirty="0"/>
              <a:t>utilisons un réseau social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672536">
            <a:off x="4038067" y="4660993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6016" y="3861048"/>
            <a:ext cx="242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analyse d'apprentissage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2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Pourquoi ressources </a:t>
            </a:r>
            <a:r>
              <a:rPr lang="fr-CA" dirty="0" err="1"/>
              <a:t>educatives</a:t>
            </a:r>
            <a:r>
              <a:rPr lang="fr-CA" dirty="0"/>
              <a:t> </a:t>
            </a:r>
            <a:r>
              <a:rPr lang="fr-CA" dirty="0" smtClean="0"/>
              <a:t>libre?</a:t>
            </a:r>
            <a:endParaRPr lang="en-US" dirty="0"/>
          </a:p>
        </p:txBody>
      </p:sp>
      <p:pic>
        <p:nvPicPr>
          <p:cNvPr id="4098" name="Picture 2" descr="http://upload.wikimedia.org/wikipedia/commons/thumb/4/43/Logo_Ressources_Educatives_Libres_%28REL%29_mondial_fond_blanc.svg/800px-Logo_Ressources_Educatives_Libres_%28REL%29_mondial_fond_blan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315744" cy="35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4437111"/>
            <a:ext cx="58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Les activités </a:t>
            </a:r>
            <a:r>
              <a:rPr lang="fr-FR" sz="2800" dirty="0"/>
              <a:t>d'apprentissage sont des conversations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15616" y="53912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/>
              <a:t>REL sont les </a:t>
            </a:r>
            <a:r>
              <a:rPr lang="fr-FR" sz="2800" i="1" dirty="0" smtClean="0"/>
              <a:t>mots utilisés </a:t>
            </a:r>
            <a:r>
              <a:rPr lang="fr-FR" sz="2800" dirty="0" smtClean="0"/>
              <a:t>dans </a:t>
            </a:r>
            <a:r>
              <a:rPr lang="fr-FR" sz="2800" dirty="0"/>
              <a:t>ces conversations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05" y="4579370"/>
            <a:ext cx="2087446" cy="17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0072" y="6354998"/>
            <a:ext cx="3258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www.downes.ca/presentation/233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169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Conversations </a:t>
            </a:r>
            <a:r>
              <a:rPr lang="fr-FR" dirty="0"/>
              <a:t>agrégées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4089400"/>
            <a:ext cx="5041900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4" y="1696820"/>
            <a:ext cx="5000210" cy="30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gRSShopper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0" b="18498"/>
          <a:stretch/>
        </p:blipFill>
        <p:spPr/>
      </p:pic>
      <p:sp>
        <p:nvSpPr>
          <p:cNvPr id="3" name="TextBox 2"/>
          <p:cNvSpPr txBox="1"/>
          <p:nvPr/>
        </p:nvSpPr>
        <p:spPr>
          <a:xfrm>
            <a:off x="5220072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hlinkClick r:id="rId3"/>
              </a:rPr>
              <a:t>http://grsshopper.downes.ca</a:t>
            </a:r>
            <a:r>
              <a:rPr lang="fr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33" y="746363"/>
            <a:ext cx="635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833" y="5508863"/>
            <a:ext cx="4551095" cy="646331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http://</a:t>
            </a:r>
            <a:r>
              <a:rPr lang="en-US" sz="3600" dirty="0" err="1" smtClean="0"/>
              <a:t>www.downes.ca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50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Aujourd’hui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9244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302786" cy="23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5733256"/>
            <a:ext cx="3263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smtClean="0">
                <a:hlinkClick r:id="rId5"/>
              </a:rPr>
              <a:t>http://www.complexityexplorer.org/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2932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Un </a:t>
            </a:r>
            <a:r>
              <a:rPr lang="fr-FR" sz="2000" dirty="0"/>
              <a:t>cours sur la complexité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33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six mille </a:t>
            </a:r>
            <a:r>
              <a:rPr lang="en-CA" dirty="0" err="1" smtClean="0"/>
              <a:t>cours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6792"/>
            <a:ext cx="628317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944" y="5805264"/>
            <a:ext cx="3471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600" dirty="0">
                <a:solidFill>
                  <a:prstClr val="black"/>
                </a:solidFill>
                <a:hlinkClick r:id="rId3"/>
              </a:rPr>
              <a:t>http://myeducationpath.com/courses</a:t>
            </a:r>
            <a:r>
              <a:rPr lang="en-CA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944" y="6167432"/>
            <a:ext cx="2053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smtClean="0">
                <a:hlinkClick r:id="rId4"/>
              </a:rPr>
              <a:t>http://www.mooc.ca/</a:t>
            </a:r>
            <a:r>
              <a:rPr lang="en-CA" sz="1600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67852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CCK08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24" y="1647304"/>
            <a:ext cx="8229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23858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4680520" cy="355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6477614"/>
            <a:ext cx="5958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5"/>
              </a:rPr>
              <a:t>http://connect.downes.ca/cgi-bin/archive.cgi?page=thedaily.htm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376288" y="5315307"/>
            <a:ext cx="3043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6"/>
              </a:rPr>
              <a:t>http://wwwapps.cc.umanitoba.ca/moodle/course/view.php?id=20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6300192" y="1637015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2300 abonnés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59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6" y="1412776"/>
            <a:ext cx="4359400" cy="26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186468" cy="307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97594" y="5558338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2800 abonnés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2456" y="4149080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1800 abonnés</a:t>
            </a:r>
            <a:endParaRPr lang="en-US" dirty="0"/>
          </a:p>
        </p:txBody>
      </p:sp>
      <p:pic>
        <p:nvPicPr>
          <p:cNvPr id="1029" name="Picture 5" descr="http://etcjournal.files.wordpress.com/2012/10/cfhe12.jpg?w=300&amp;h=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2" y="5104829"/>
            <a:ext cx="2857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3110" y="5830277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3000 abonnés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8492" y="6093315"/>
            <a:ext cx="171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http://edfuture.net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588224" y="5927670"/>
            <a:ext cx="1964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</a:t>
            </a:r>
            <a:r>
              <a:rPr lang="en-US" sz="1400" dirty="0" smtClean="0">
                <a:hlinkClick r:id="rId6"/>
              </a:rPr>
              <a:t>://change.mooc.ca/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5069" y="4420492"/>
            <a:ext cx="2188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7"/>
              </a:rPr>
              <a:t>http</a:t>
            </a:r>
            <a:r>
              <a:rPr lang="en-US" sz="1400" dirty="0" smtClean="0">
                <a:hlinkClick r:id="rId7"/>
              </a:rPr>
              <a:t>://connect.downes.ca/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err="1" smtClean="0"/>
              <a:t>Autres</a:t>
            </a:r>
            <a:r>
              <a:rPr lang="en-CA" dirty="0" smtClean="0"/>
              <a:t> </a:t>
            </a:r>
            <a:r>
              <a:rPr lang="en-CA" dirty="0" err="1" smtClean="0"/>
              <a:t>cours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152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MOOC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xMOOC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1600" y="1700808"/>
            <a:ext cx="684076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19148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réseaux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191174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contenu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191174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tâches</a:t>
            </a:r>
            <a:r>
              <a:rPr lang="fr-CA" sz="2400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4683" y="6237312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http://lisahistory.net/wordpress/2012/08/three-kinds-of-moocs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9" y="2564904"/>
            <a:ext cx="2041401" cy="312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ds106.us/wiki/images/7/7b/2012-fall-s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187960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59832" y="4128255"/>
            <a:ext cx="1743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http://ds106.us/history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4" name="Picture 6" descr="http://www.blogcdn.com/www.engadget.com/media/2011/08/stanford-ai-cour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57760"/>
            <a:ext cx="2209428" cy="10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21123" y="3628877"/>
            <a:ext cx="1880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7"/>
              </a:rPr>
              <a:t>https://www.ai-class.com</a:t>
            </a:r>
            <a:r>
              <a:rPr lang="en-US" sz="1200" dirty="0" smtClean="0">
                <a:hlinkClick r:id="rId7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6" name="Picture 8" descr="http://www.slate.com/content/dam/slate/blogs/future_tense/2012/09/19/online_education_coursera_adds_17_universities_aims_to_take_over_world/1348064508404.png.CROP.rectangle3-lar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05" y="3905876"/>
            <a:ext cx="2225153" cy="13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50731" y="5261339"/>
            <a:ext cx="1907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9"/>
              </a:rPr>
              <a:t>https://www.coursera.org</a:t>
            </a:r>
            <a:r>
              <a:rPr lang="en-US" sz="1200" dirty="0" smtClean="0">
                <a:hlinkClick r:id="rId9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8" name="Picture 10" descr="https://encrypted-tbn0.gstatic.com/images?q=tbn:ANd9GcRPXjeGEQVsA0gcKv6kNLqCzSasMbAXZPBTurqo_x0_hrhdcOC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13" y="5538338"/>
            <a:ext cx="1608380" cy="12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</a:t>
            </a:r>
            <a:r>
              <a:rPr lang="fr-CA" dirty="0" err="1" smtClean="0"/>
              <a:t>MOOCs</a:t>
            </a:r>
            <a:r>
              <a:rPr lang="fr-CA" dirty="0" smtClean="0"/>
              <a:t> Connectives</a:t>
            </a:r>
            <a:endParaRPr lang="en-US" dirty="0"/>
          </a:p>
        </p:txBody>
      </p:sp>
      <p:pic>
        <p:nvPicPr>
          <p:cNvPr id="3074" name="Picture 2" descr="http://www.rzuser.uni-heidelberg.de/~x28/en/172/ccke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7335"/>
            <a:ext cx="6387927" cy="47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768" y="6309320"/>
            <a:ext cx="6246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http://x28newblog.blog.uni-heidelberg.de/2008/09/06/cck08-first-impressions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598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Comment Apprendre dans un </a:t>
            </a:r>
            <a:r>
              <a:rPr lang="fr-CA" dirty="0" err="1" smtClean="0"/>
              <a:t>cMOOC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3-11 at 11.5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5" y="1525189"/>
            <a:ext cx="7124700" cy="440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6309320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http://www.tonybates.ca/2012/03/03/more-reflections-on-moocs-and-mitx/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097273" y="4797152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FR" sz="2400" dirty="0"/>
              <a:t>un processus d'immersion dans une communauté sachant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553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Comment créer un </a:t>
            </a:r>
            <a:r>
              <a:rPr lang="fr-CA" dirty="0" err="1" smtClean="0"/>
              <a:t>cMOOC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C’est comment créer un </a:t>
            </a:r>
            <a:r>
              <a:rPr lang="fr-CA" dirty="0" err="1" smtClean="0"/>
              <a:t>reseau</a:t>
            </a:r>
            <a:endParaRPr lang="fr-CA" dirty="0" smtClean="0"/>
          </a:p>
          <a:p>
            <a:r>
              <a:rPr lang="fr-FR" dirty="0" smtClean="0"/>
              <a:t>Ne </a:t>
            </a:r>
            <a:r>
              <a:rPr lang="fr-FR" dirty="0"/>
              <a:t>pas </a:t>
            </a:r>
            <a:r>
              <a:rPr lang="fr-FR" dirty="0" smtClean="0"/>
              <a:t>centraliser</a:t>
            </a:r>
          </a:p>
          <a:p>
            <a:r>
              <a:rPr lang="fr-FR" dirty="0" smtClean="0"/>
              <a:t>Concentrer </a:t>
            </a:r>
            <a:r>
              <a:rPr lang="fr-FR" dirty="0"/>
              <a:t>sur la création de liens</a:t>
            </a:r>
            <a:endParaRPr lang="fr-F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6992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440093">
            <a:off x="4283394" y="4302045"/>
            <a:ext cx="78825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805264"/>
            <a:ext cx="353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utilisons un réseau </a:t>
            </a:r>
            <a:r>
              <a:rPr lang="fr-FR" dirty="0" smtClean="0"/>
              <a:t>social.</a:t>
            </a:r>
            <a:r>
              <a:rPr lang="fr-CA" dirty="0" smtClean="0"/>
              <a:t>..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0400" y="6237312"/>
            <a:ext cx="326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… pour créer nos connaissances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6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239</Words>
  <Application>Microsoft Office PowerPoint</Application>
  <PresentationFormat>On-screen Show (4:3)</PresentationFormat>
  <Paragraphs>61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MOOC et REL</vt:lpstr>
      <vt:lpstr>Aujourd’hui</vt:lpstr>
      <vt:lpstr>six mille cours</vt:lpstr>
      <vt:lpstr>CCK08</vt:lpstr>
      <vt:lpstr>  </vt:lpstr>
      <vt:lpstr>cMOOC vs xMOOC</vt:lpstr>
      <vt:lpstr>Les MOOCs Connectives</vt:lpstr>
      <vt:lpstr>Comment Apprendre dans un cMOOC</vt:lpstr>
      <vt:lpstr>Comment créer un cMOOC</vt:lpstr>
      <vt:lpstr>La Condition Semantique</vt:lpstr>
      <vt:lpstr>Comment évaluer l’apprentissage </vt:lpstr>
      <vt:lpstr>Pourquoi ressources educatives libre?</vt:lpstr>
      <vt:lpstr>Conversations agrégées</vt:lpstr>
      <vt:lpstr>gRSShopper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 et REL</dc:title>
  <dc:creator>Stephen Downes</dc:creator>
  <cp:lastModifiedBy>Stephen Downes</cp:lastModifiedBy>
  <cp:revision>14</cp:revision>
  <dcterms:created xsi:type="dcterms:W3CDTF">2013-02-05T12:12:49Z</dcterms:created>
  <dcterms:modified xsi:type="dcterms:W3CDTF">2013-02-05T18:06:41Z</dcterms:modified>
</cp:coreProperties>
</file>